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9" r:id="rId5"/>
    <p:sldId id="262" r:id="rId6"/>
    <p:sldId id="267" r:id="rId7"/>
    <p:sldId id="263" r:id="rId8"/>
    <p:sldId id="266" r:id="rId9"/>
    <p:sldId id="268" r:id="rId10"/>
    <p:sldId id="258" r:id="rId11"/>
    <p:sldId id="26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771" autoAdjust="0"/>
    <p:restoredTop sz="94857"/>
  </p:normalViewPr>
  <p:slideViewPr>
    <p:cSldViewPr snapToGrid="0">
      <p:cViewPr varScale="1">
        <p:scale>
          <a:sx n="84" d="100"/>
          <a:sy n="84" d="100"/>
        </p:scale>
        <p:origin x="1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6B1C1-A005-B147-B6D7-D3A0C86F6638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88555-B192-BA49-83BE-9E4F29FAA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71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88555-B192-BA49-83BE-9E4F29FAAF2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88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88555-B192-BA49-83BE-9E4F29FAAF2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0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88555-B192-BA49-83BE-9E4F29FAAF2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18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88555-B192-BA49-83BE-9E4F29FAAF2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15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88555-B192-BA49-83BE-9E4F29FAAF2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46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88555-B192-BA49-83BE-9E4F29FAAF2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87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88555-B192-BA49-83BE-9E4F29FAAF2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698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88555-B192-BA49-83BE-9E4F29FAAF2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348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88555-B192-BA49-83BE-9E4F29FAAF2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04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D5827A-B529-4C31-B895-81D72C443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7B6B7A-C08B-4C15-8091-37311BBC2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B7CE4-4CCE-496D-83D9-3F4A39B9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A95A-9CC4-455E-AFC8-81C2FE34C94C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24763D-3C6A-4C70-986A-BE84973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A1445-0602-4819-AD47-127D6738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6A64-EC3F-400D-A038-83950ED57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54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95E09D-FC1C-4B28-9D10-0A7AAD4F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94AE71-BE4C-4127-8FE6-47CEDCE32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F57590-2D5F-4349-AAA4-1C23707F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A95A-9CC4-455E-AFC8-81C2FE34C94C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718F69-8C8C-4317-A895-DA1C4078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63A482-BF8E-47BA-8724-F70DD611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6A64-EC3F-400D-A038-83950ED57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6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243B89-BE76-4BB1-B22A-E5EF37772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77EA95-408B-4BEB-BD7B-6E019B73D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876481-F1D4-4EAC-9686-27AAFC6A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A95A-9CC4-455E-AFC8-81C2FE34C94C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AD8EB6-A6C7-461A-A701-596D26F2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91C64-AA29-47F8-95A0-1446A9B0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6A64-EC3F-400D-A038-83950ED57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16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29587-45F5-465D-A53C-CF7390EC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B8BBBA-C466-462E-807C-A944F5D2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8B3D32-C2C3-4C4C-87DD-E0198D68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A95A-9CC4-455E-AFC8-81C2FE34C94C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E470B9-204E-4784-98B8-4D7EA77E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1BCF78-7DA4-428B-AB13-C354CAE6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6A64-EC3F-400D-A038-83950ED57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71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F5FE94-BEEE-4017-863D-48CA693A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3C2C8C-01CC-42CE-9EA0-EF7332343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380D81-DCEC-4D4D-9B27-25DD5974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A95A-9CC4-455E-AFC8-81C2FE34C94C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ADC411-5EFA-4001-9360-73A70D78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B674BB-131F-4DF2-9790-8E5BC3B6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6A64-EC3F-400D-A038-83950ED57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45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8852DE-6537-41ED-B8F1-549AEE21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C7F0EB-937C-403D-A428-917FBA3CD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3D628F-EE98-4A72-BEA1-F31A0D98C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F1322E-0C9C-465D-ABF8-0756D18C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A95A-9CC4-455E-AFC8-81C2FE34C94C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26EC2B-9D51-4D22-A6E6-F2FCDEFF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364734-0BA0-4E1F-907D-9D9924F9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6A64-EC3F-400D-A038-83950ED57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9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F83178-80AE-4145-BD88-7487FFB8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E6BFB3-67F9-4DF9-8118-D6FC513D9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ABA948-0D55-4421-8957-14E13B3E0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3592CA-60CA-45BB-B123-EF7A093AA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87EDF3-DBF9-445D-ACD3-D2DB032B4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EA9EAF-6C94-4211-AD78-E7D59A29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A95A-9CC4-455E-AFC8-81C2FE34C94C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56B2AD-22D1-4084-86D6-C72636AF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9C11F47-81CC-4F41-840A-1F37AB03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6A64-EC3F-400D-A038-83950ED57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0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E19B7-368E-4146-BF2B-CF001212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F392EF4-3624-44D7-8B4A-65E07B10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A95A-9CC4-455E-AFC8-81C2FE34C94C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9E2A09-80B8-4207-B06E-87B59377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43B547-5D26-4E1D-9C4B-256100CC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6A64-EC3F-400D-A038-83950ED57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13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07E3E1-314A-4946-A37E-0BBF8178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A95A-9CC4-455E-AFC8-81C2FE34C94C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606E753-AA61-4749-B1FF-B941B296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981267-F846-470A-A2FA-56E85589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6A64-EC3F-400D-A038-83950ED57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04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AE88DE-8553-4985-86F6-774B6B91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CA4179-044E-4B61-A213-4D0542561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C13722-5AB9-4273-8560-8AB486997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08D70D-B2C2-40D0-806A-71C3D2B4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A95A-9CC4-455E-AFC8-81C2FE34C94C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3B181F-6153-4121-8BBC-AFA22F49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F1E2FE-09B2-4AE3-A533-D7963FD0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6A64-EC3F-400D-A038-83950ED57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43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86BE43-0F2D-41D6-9C5E-BD917ED1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A247B0E-D95D-4A80-8F72-EEB9A5A37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5E5139-D271-4366-BCF2-0A17D161B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A26AED-BCF2-4A0B-BED9-3F389240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A95A-9CC4-455E-AFC8-81C2FE34C94C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03F65F-AF53-40CC-9BD2-0CE73FB3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F15D18-D0BB-491A-BC09-EDB11005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6A64-EC3F-400D-A038-83950ED57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72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B73AD5D-F620-4305-946B-6045F6FB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A7036C-9997-455F-949A-DC245850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3AB09B-2B98-441A-82E8-E5381552C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A95A-9CC4-455E-AFC8-81C2FE34C94C}" type="datetimeFigureOut">
              <a:rPr lang="it-IT" smtClean="0"/>
              <a:t>02/06/23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EE39AE-5489-490D-A122-A8D168A1F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BC0ECC-EB67-4B2D-A46E-249E24A81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6A64-EC3F-400D-A038-83950ED57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49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3563533-CBE6-46EA-B044-E652C2962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3512" y="3602038"/>
            <a:ext cx="5114488" cy="1100591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Andrea Limiti</a:t>
            </a:r>
          </a:p>
          <a:p>
            <a:r>
              <a:rPr lang="it-IT" sz="2000" b="1" dirty="0">
                <a:solidFill>
                  <a:srgbClr val="0085EA"/>
                </a:solidFill>
              </a:rPr>
              <a:t>Servizio integrato di diagnostica cardiovascolare e telecardiologia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657C19-F9BB-4D49-B269-B4135A703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23"/>
            <a:ext cx="3491345" cy="69188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2668B6-302B-4C41-84C8-986BB2E38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54" y="1342391"/>
            <a:ext cx="7703342" cy="225964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8CE58EF-7EA3-BA4A-89B2-CDB089BA0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16" y="4616466"/>
            <a:ext cx="3446279" cy="8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3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33E34E6-AD6F-4D25-9D48-FB4D4BA5FBDF}"/>
              </a:ext>
            </a:extLst>
          </p:cNvPr>
          <p:cNvCxnSpPr/>
          <p:nvPr/>
        </p:nvCxnSpPr>
        <p:spPr>
          <a:xfrm>
            <a:off x="0" y="119964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3245AB96-C9EC-4202-8566-9725E32B34EA}"/>
              </a:ext>
            </a:extLst>
          </p:cNvPr>
          <p:cNvSpPr/>
          <p:nvPr/>
        </p:nvSpPr>
        <p:spPr>
          <a:xfrm>
            <a:off x="193964" y="446944"/>
            <a:ext cx="550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latin typeface="+mj-lt"/>
                <a:ea typeface="+mj-ea"/>
                <a:cs typeface="+mj-cs"/>
              </a:rPr>
              <a:t>LA PREVENZIONE PRIMARIA TRA OSPEDALE E TERRITORIO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F8B8AD-CD4D-456B-8091-88BE4DD5D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5"/>
          <a:stretch/>
        </p:blipFill>
        <p:spPr>
          <a:xfrm>
            <a:off x="10557164" y="13874"/>
            <a:ext cx="1634836" cy="117391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B07449-648E-A549-A335-FEE6975065A3}"/>
              </a:ext>
            </a:extLst>
          </p:cNvPr>
          <p:cNvSpPr txBox="1"/>
          <p:nvPr/>
        </p:nvSpPr>
        <p:spPr>
          <a:xfrm>
            <a:off x="1827701" y="1638403"/>
            <a:ext cx="439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DALLE LINEE GUIDA E CARTE DEL RISCHIO…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199ABC-73EA-2949-BB72-F1ABED9D8B43}"/>
              </a:ext>
            </a:extLst>
          </p:cNvPr>
          <p:cNvSpPr txBox="1"/>
          <p:nvPr/>
        </p:nvSpPr>
        <p:spPr>
          <a:xfrm>
            <a:off x="7010718" y="2104538"/>
            <a:ext cx="419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…AD UN QUADRO DI RISCHIO RAGIONATO </a:t>
            </a:r>
          </a:p>
          <a:p>
            <a:pPr algn="ctr"/>
            <a:r>
              <a:rPr lang="it-IT" dirty="0"/>
              <a:t>E PERSONALIZZATO….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6EC8830-EC08-BC4D-BB07-B5C6E69B1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1" y="3292010"/>
            <a:ext cx="1918853" cy="144664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C9E715A-ECF5-DE4F-8FB8-C761E7F83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38" y="2419048"/>
            <a:ext cx="2018067" cy="219389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5288C6E-580F-094F-960A-2AE42D459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9" y="4612946"/>
            <a:ext cx="2721344" cy="204008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A807348-A5A8-EB4C-8F7E-9348E81A27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" y="1214357"/>
            <a:ext cx="1822527" cy="157165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41F0301-5EC9-D94A-8283-0DAB491DE6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64" y="2555769"/>
            <a:ext cx="2706255" cy="179758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2762159-C347-7E44-B7C6-3BD07C5530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66" y="4217917"/>
            <a:ext cx="2008123" cy="200812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1FAA9E3-91F7-C14E-B020-60350C23BC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21" y="3605671"/>
            <a:ext cx="1390533" cy="108635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4AB084E-4F76-C249-9A31-D4E160C3ED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97" y="4656896"/>
            <a:ext cx="2457784" cy="138559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56AA5E-79C9-364E-8FE0-3B08D5F34B3C}"/>
              </a:ext>
            </a:extLst>
          </p:cNvPr>
          <p:cNvSpPr txBox="1"/>
          <p:nvPr/>
        </p:nvSpPr>
        <p:spPr>
          <a:xfrm>
            <a:off x="7900991" y="6204860"/>
            <a:ext cx="399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…verso un futuro caratterizzato dal rischio poligenico…</a:t>
            </a:r>
          </a:p>
        </p:txBody>
      </p:sp>
    </p:spTree>
    <p:extLst>
      <p:ext uri="{BB962C8B-B14F-4D97-AF65-F5344CB8AC3E}">
        <p14:creationId xmlns:p14="http://schemas.microsoft.com/office/powerpoint/2010/main" val="360660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33E34E6-AD6F-4D25-9D48-FB4D4BA5FBDF}"/>
              </a:ext>
            </a:extLst>
          </p:cNvPr>
          <p:cNvCxnSpPr/>
          <p:nvPr/>
        </p:nvCxnSpPr>
        <p:spPr>
          <a:xfrm>
            <a:off x="0" y="119964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3245AB96-C9EC-4202-8566-9725E32B34EA}"/>
              </a:ext>
            </a:extLst>
          </p:cNvPr>
          <p:cNvSpPr/>
          <p:nvPr/>
        </p:nvSpPr>
        <p:spPr>
          <a:xfrm>
            <a:off x="193964" y="446944"/>
            <a:ext cx="550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latin typeface="+mj-lt"/>
                <a:ea typeface="+mj-ea"/>
                <a:cs typeface="+mj-cs"/>
              </a:rPr>
              <a:t>LA PREVENZIONE PRIMARIA TRA OSPEDALE E TERRITORIO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F8B8AD-CD4D-456B-8091-88BE4DD5D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5"/>
          <a:stretch/>
        </p:blipFill>
        <p:spPr>
          <a:xfrm>
            <a:off x="10557164" y="13874"/>
            <a:ext cx="1634836" cy="117391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481FBF4-571E-5A43-A32C-4D461BE5113A}"/>
              </a:ext>
            </a:extLst>
          </p:cNvPr>
          <p:cNvSpPr/>
          <p:nvPr/>
        </p:nvSpPr>
        <p:spPr>
          <a:xfrm>
            <a:off x="1697419" y="2450725"/>
            <a:ext cx="9048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Se il tuo sesto senso ti manda segnali, fidati, </a:t>
            </a:r>
          </a:p>
          <a:p>
            <a:pPr algn="ctr"/>
            <a:r>
              <a:rPr lang="it-IT" sz="32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lui ha già capito tutto prima di te, ascoltalo, </a:t>
            </a:r>
          </a:p>
          <a:p>
            <a:pPr algn="ctr"/>
            <a:r>
              <a:rPr lang="it-IT" sz="32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lo ringrazierai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75D20A8-4282-2842-87EC-EB0416DE0B6B}"/>
              </a:ext>
            </a:extLst>
          </p:cNvPr>
          <p:cNvSpPr txBox="1"/>
          <p:nvPr/>
        </p:nvSpPr>
        <p:spPr>
          <a:xfrm>
            <a:off x="10090479" y="6161314"/>
            <a:ext cx="131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M. </a:t>
            </a:r>
            <a:r>
              <a:rPr lang="it-IT" dirty="0" err="1"/>
              <a:t>Bertuzzo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95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33E34E6-AD6F-4D25-9D48-FB4D4BA5FBDF}"/>
              </a:ext>
            </a:extLst>
          </p:cNvPr>
          <p:cNvCxnSpPr/>
          <p:nvPr/>
        </p:nvCxnSpPr>
        <p:spPr>
          <a:xfrm>
            <a:off x="0" y="119964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3245AB96-C9EC-4202-8566-9725E32B34EA}"/>
              </a:ext>
            </a:extLst>
          </p:cNvPr>
          <p:cNvSpPr/>
          <p:nvPr/>
        </p:nvSpPr>
        <p:spPr>
          <a:xfrm>
            <a:off x="193964" y="446944"/>
            <a:ext cx="550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latin typeface="+mj-lt"/>
                <a:ea typeface="+mj-ea"/>
                <a:cs typeface="+mj-cs"/>
              </a:rPr>
              <a:t>LA PREVENZIONE PRIMARIA TRA OSPEDALE E TERRITORIO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F8B8AD-CD4D-456B-8091-88BE4DD5D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5"/>
          <a:stretch/>
        </p:blipFill>
        <p:spPr>
          <a:xfrm>
            <a:off x="10557164" y="13874"/>
            <a:ext cx="1634836" cy="11739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629712-CE28-3147-9216-EECA64286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5" y="1379906"/>
            <a:ext cx="3623124" cy="526250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F87C498-9752-3543-91D6-75B2D50DC097}"/>
              </a:ext>
            </a:extLst>
          </p:cNvPr>
          <p:cNvSpPr txBox="1"/>
          <p:nvPr/>
        </p:nvSpPr>
        <p:spPr>
          <a:xfrm>
            <a:off x="4210494" y="1644570"/>
            <a:ext cx="77405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ETA’, SESSO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DIABETE </a:t>
            </a:r>
            <a:r>
              <a:rPr lang="it-IT" dirty="0"/>
              <a:t>( alterata glicemia a digiuno, ridotta tolleranza ai carboidrati, DM tipo 2, sdr metabolica / resistenza all’insulina, iperglicemia in gravidanza )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DISLIPIDEMIE </a:t>
            </a:r>
            <a:r>
              <a:rPr lang="it-IT" dirty="0"/>
              <a:t>( ipercolesterolemia LDL </a:t>
            </a:r>
            <a:r>
              <a:rPr lang="it-IT" sz="1200" dirty="0"/>
              <a:t>( calcolato o meglio dosato ), </a:t>
            </a:r>
            <a:r>
              <a:rPr lang="it-IT" dirty="0"/>
              <a:t>ipertrigliceridemia, iper Lpa,  ipercolesterolemia familiare, dislipidemia familiare, dislipidemie miste ); concetto di esposizione cumulativa</a:t>
            </a:r>
          </a:p>
          <a:p>
            <a:r>
              <a:rPr lang="it-IT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TABAGISMO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IPERTENSIONE </a:t>
            </a:r>
            <a:r>
              <a:rPr lang="it-IT" dirty="0"/>
              <a:t>( secondaria, essenziale, PAD, PAS, ipertensione arteriosa non dipper, ipertensione gravidica, preeclampsia )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PESO CORPOREO ( sovrappeso, obesità, aumentata circonferenza addominale )</a:t>
            </a:r>
          </a:p>
          <a:p>
            <a:endParaRPr lang="it-IT" dirty="0"/>
          </a:p>
          <a:p>
            <a:r>
              <a:rPr lang="it-IT" dirty="0"/>
              <a:t>SEDENTARIETA’</a:t>
            </a:r>
          </a:p>
        </p:txBody>
      </p:sp>
    </p:spTree>
    <p:extLst>
      <p:ext uri="{BB962C8B-B14F-4D97-AF65-F5344CB8AC3E}">
        <p14:creationId xmlns:p14="http://schemas.microsoft.com/office/powerpoint/2010/main" val="33611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33E34E6-AD6F-4D25-9D48-FB4D4BA5FBDF}"/>
              </a:ext>
            </a:extLst>
          </p:cNvPr>
          <p:cNvCxnSpPr/>
          <p:nvPr/>
        </p:nvCxnSpPr>
        <p:spPr>
          <a:xfrm>
            <a:off x="0" y="119964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3245AB96-C9EC-4202-8566-9725E32B34EA}"/>
              </a:ext>
            </a:extLst>
          </p:cNvPr>
          <p:cNvSpPr/>
          <p:nvPr/>
        </p:nvSpPr>
        <p:spPr>
          <a:xfrm>
            <a:off x="193964" y="446944"/>
            <a:ext cx="550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latin typeface="+mj-lt"/>
                <a:ea typeface="+mj-ea"/>
                <a:cs typeface="+mj-cs"/>
              </a:rPr>
              <a:t>LA PREVENZIONE PRIMARIA TRA OSPEDALE E TERRITORIO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F8B8AD-CD4D-456B-8091-88BE4DD5D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5"/>
          <a:stretch/>
        </p:blipFill>
        <p:spPr>
          <a:xfrm>
            <a:off x="10557164" y="13874"/>
            <a:ext cx="1634836" cy="117391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A02DFF9-A4FE-6B49-9A00-FEF888ABC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4" y="1320948"/>
            <a:ext cx="3448050" cy="540298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482DF08-3248-0544-83E3-25592058688A}"/>
              </a:ext>
            </a:extLst>
          </p:cNvPr>
          <p:cNvSpPr txBox="1"/>
          <p:nvPr/>
        </p:nvSpPr>
        <p:spPr>
          <a:xfrm>
            <a:off x="8924785" y="1320948"/>
            <a:ext cx="326475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ADOLESCENTE / GIOVANE ADULTO</a:t>
            </a:r>
          </a:p>
          <a:p>
            <a:endParaRPr lang="it-IT" dirty="0"/>
          </a:p>
          <a:p>
            <a:r>
              <a:rPr lang="it-IT" dirty="0"/>
              <a:t>Obesità</a:t>
            </a:r>
          </a:p>
          <a:p>
            <a:r>
              <a:rPr lang="it-IT" dirty="0"/>
              <a:t>Sdr metabolica</a:t>
            </a:r>
          </a:p>
          <a:p>
            <a:r>
              <a:rPr lang="it-IT" dirty="0"/>
              <a:t>Ipertensione sec.</a:t>
            </a:r>
          </a:p>
          <a:p>
            <a:endParaRPr lang="it-IT" dirty="0"/>
          </a:p>
          <a:p>
            <a:r>
              <a:rPr lang="it-IT" dirty="0"/>
              <a:t>Gravidanza</a:t>
            </a:r>
            <a:endParaRPr lang="it-IT" sz="1200" dirty="0"/>
          </a:p>
          <a:p>
            <a:r>
              <a:rPr lang="it-IT" dirty="0"/>
              <a:t>Sdr ovaio policistico</a:t>
            </a:r>
          </a:p>
          <a:p>
            <a:r>
              <a:rPr lang="it-IT" dirty="0"/>
              <a:t>Aborti spontanei</a:t>
            </a:r>
          </a:p>
          <a:p>
            <a:r>
              <a:rPr lang="it-IT" dirty="0"/>
              <a:t>Menopausa precoce</a:t>
            </a:r>
          </a:p>
          <a:p>
            <a:endParaRPr lang="it-IT" dirty="0"/>
          </a:p>
          <a:p>
            <a:r>
              <a:rPr lang="it-IT" dirty="0"/>
              <a:t>Mutazioni stato protrombotico</a:t>
            </a:r>
          </a:p>
          <a:p>
            <a:r>
              <a:rPr lang="it-IT" dirty="0"/>
              <a:t>Iperomocisteinemia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Qualità e durata del sonno</a:t>
            </a:r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Sigaretta elettronica</a:t>
            </a:r>
          </a:p>
          <a:p>
            <a:r>
              <a:rPr lang="it-IT" dirty="0">
                <a:solidFill>
                  <a:srgbClr val="FF0000"/>
                </a:solidFill>
              </a:rPr>
              <a:t>Inquinamento</a:t>
            </a:r>
          </a:p>
          <a:p>
            <a:r>
              <a:rPr lang="it-IT" dirty="0">
                <a:solidFill>
                  <a:srgbClr val="FF0000"/>
                </a:solidFill>
              </a:rPr>
              <a:t>Assunzione di alcolici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3DE719-35FA-6741-904E-CB084E52140E}"/>
              </a:ext>
            </a:extLst>
          </p:cNvPr>
          <p:cNvSpPr txBox="1"/>
          <p:nvPr/>
        </p:nvSpPr>
        <p:spPr>
          <a:xfrm>
            <a:off x="3716643" y="2302063"/>
            <a:ext cx="18779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FAMILIARITA’:</a:t>
            </a:r>
          </a:p>
          <a:p>
            <a:r>
              <a:rPr lang="it-IT" sz="1200" dirty="0">
                <a:solidFill>
                  <a:srgbClr val="FF0000"/>
                </a:solidFill>
              </a:rPr>
              <a:t>Due domande da fare subito per evitare brutte figure:</a:t>
            </a:r>
          </a:p>
          <a:p>
            <a:endParaRPr lang="it-IT" dirty="0"/>
          </a:p>
          <a:p>
            <a:r>
              <a:rPr lang="it-IT" dirty="0" err="1"/>
              <a:t>Fam</a:t>
            </a:r>
            <a:r>
              <a:rPr lang="it-IT" dirty="0"/>
              <a:t>. precoce per IMA</a:t>
            </a:r>
          </a:p>
          <a:p>
            <a:endParaRPr lang="it-IT" dirty="0"/>
          </a:p>
          <a:p>
            <a:r>
              <a:rPr lang="it-IT" dirty="0" err="1"/>
              <a:t>Fam</a:t>
            </a:r>
            <a:r>
              <a:rPr lang="it-IT" dirty="0"/>
              <a:t>. </a:t>
            </a:r>
            <a:r>
              <a:rPr lang="it-IT"/>
              <a:t>per </a:t>
            </a:r>
            <a:r>
              <a:rPr lang="it-IT" dirty="0"/>
              <a:t>morte improvvisa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BB60CC-9383-4D42-97CD-39C4E1C89EE9}"/>
              </a:ext>
            </a:extLst>
          </p:cNvPr>
          <p:cNvSpPr txBox="1"/>
          <p:nvPr/>
        </p:nvSpPr>
        <p:spPr>
          <a:xfrm>
            <a:off x="3716643" y="1427689"/>
            <a:ext cx="156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IRC</a:t>
            </a:r>
          </a:p>
          <a:p>
            <a:r>
              <a:rPr lang="it-IT" dirty="0"/>
              <a:t>IPERURICEMIA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25C5701-D82D-684B-AF3F-6309F6D13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28" y="1320948"/>
            <a:ext cx="3114633" cy="54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1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33E34E6-AD6F-4D25-9D48-FB4D4BA5FBDF}"/>
              </a:ext>
            </a:extLst>
          </p:cNvPr>
          <p:cNvCxnSpPr/>
          <p:nvPr/>
        </p:nvCxnSpPr>
        <p:spPr>
          <a:xfrm>
            <a:off x="0" y="119964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3245AB96-C9EC-4202-8566-9725E32B34EA}"/>
              </a:ext>
            </a:extLst>
          </p:cNvPr>
          <p:cNvSpPr/>
          <p:nvPr/>
        </p:nvSpPr>
        <p:spPr>
          <a:xfrm>
            <a:off x="193964" y="446944"/>
            <a:ext cx="550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latin typeface="+mj-lt"/>
                <a:ea typeface="+mj-ea"/>
                <a:cs typeface="+mj-cs"/>
              </a:rPr>
              <a:t>LA PREVENZIONE PRIMARIA TRA OSPEDALE E TERRITORIO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F8B8AD-CD4D-456B-8091-88BE4DD5D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5"/>
          <a:stretch/>
        </p:blipFill>
        <p:spPr>
          <a:xfrm>
            <a:off x="10557164" y="13874"/>
            <a:ext cx="1634836" cy="11739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2A4948B-502D-C840-9CA9-BB2EF79F9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" y="1298224"/>
            <a:ext cx="4147127" cy="26315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6363047-8440-234F-A406-720F18FCE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744"/>
            <a:ext cx="4212957" cy="272934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CB978E9-3AD2-4D4D-A42B-37941F86D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65" y="1211498"/>
            <a:ext cx="3667152" cy="552180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D69A1B-65B2-2C44-9D8C-B553347FC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525" y="1343312"/>
            <a:ext cx="3886200" cy="5389995"/>
          </a:xfrm>
          <a:prstGeom prst="rect">
            <a:avLst/>
          </a:prstGeom>
        </p:spPr>
      </p:pic>
      <p:sp>
        <p:nvSpPr>
          <p:cNvPr id="7" name="Freccia giù 6">
            <a:extLst>
              <a:ext uri="{FF2B5EF4-FFF2-40B4-BE49-F238E27FC236}">
                <a16:creationId xmlns:a16="http://schemas.microsoft.com/office/drawing/2014/main" id="{7D2430DA-A62A-F849-9858-5005EC22D6BB}"/>
              </a:ext>
            </a:extLst>
          </p:cNvPr>
          <p:cNvSpPr/>
          <p:nvPr/>
        </p:nvSpPr>
        <p:spPr>
          <a:xfrm>
            <a:off x="3539189" y="3282364"/>
            <a:ext cx="556890" cy="1656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70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33E34E6-AD6F-4D25-9D48-FB4D4BA5FBDF}"/>
              </a:ext>
            </a:extLst>
          </p:cNvPr>
          <p:cNvCxnSpPr/>
          <p:nvPr/>
        </p:nvCxnSpPr>
        <p:spPr>
          <a:xfrm>
            <a:off x="0" y="119964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3245AB96-C9EC-4202-8566-9725E32B34EA}"/>
              </a:ext>
            </a:extLst>
          </p:cNvPr>
          <p:cNvSpPr/>
          <p:nvPr/>
        </p:nvSpPr>
        <p:spPr>
          <a:xfrm>
            <a:off x="193964" y="446944"/>
            <a:ext cx="550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latin typeface="+mj-lt"/>
                <a:ea typeface="+mj-ea"/>
                <a:cs typeface="+mj-cs"/>
              </a:rPr>
              <a:t>LA PREVENZIONE PRIMARIA TRA OSPEDALE E TERRITORIO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481FBF4-571E-5A43-A32C-4D461BE5113A}"/>
              </a:ext>
            </a:extLst>
          </p:cNvPr>
          <p:cNvSpPr/>
          <p:nvPr/>
        </p:nvSpPr>
        <p:spPr>
          <a:xfrm>
            <a:off x="3563887" y="1388930"/>
            <a:ext cx="904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Sigaretta elettronica </a:t>
            </a:r>
            <a:r>
              <a:rPr lang="it-IT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( SE  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67B7005-F39C-E145-BFB4-D1E4D755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451870"/>
            <a:ext cx="3369924" cy="32572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52D8FA-9678-814B-A5CD-598ED10B0E68}"/>
              </a:ext>
            </a:extLst>
          </p:cNvPr>
          <p:cNvSpPr txBox="1"/>
          <p:nvPr/>
        </p:nvSpPr>
        <p:spPr>
          <a:xfrm>
            <a:off x="3563887" y="2157021"/>
            <a:ext cx="8628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Dati ISS 2020:  si stima che il 19,6 % studenti di scuola superiore ed il 4,6 % di scuola media facciano uso di se ( vs 4,5% adulti )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Effetti negativi:  1. attivazione simpatica e tono vascolare ( PA / Fc )</a:t>
            </a:r>
          </a:p>
          <a:p>
            <a:r>
              <a:rPr lang="it-IT" dirty="0"/>
              <a:t>	                 2. disfunzione endoteliale sia a livello micro che macrovascolare</a:t>
            </a:r>
          </a:p>
          <a:p>
            <a:r>
              <a:rPr lang="it-IT" dirty="0"/>
              <a:t>	                 3. azione proinfiammatoria e protrombotica</a:t>
            </a:r>
          </a:p>
          <a:p>
            <a:r>
              <a:rPr lang="it-IT" dirty="0"/>
              <a:t>	                 4. incremento dei Tg, C-LDL  e della glicemia</a:t>
            </a:r>
          </a:p>
          <a:p>
            <a:r>
              <a:rPr lang="it-IT" dirty="0"/>
              <a:t>                                   5. effetti sul sistema respiratorio per inalazione di sostanze volatili         		legate al catabolismo della nicotina e delle sostanze usate dai vari 			device ( aromi, glicerina vegetale…) &gt; BPCO, asma, tumori polmonari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9C75DE-EAE8-4C40-9755-C41D6A9D4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48" y="0"/>
            <a:ext cx="1937851" cy="119964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627B24-0E42-1C45-B7FE-BF49D84B66F8}"/>
              </a:ext>
            </a:extLst>
          </p:cNvPr>
          <p:cNvSpPr txBox="1"/>
          <p:nvPr/>
        </p:nvSpPr>
        <p:spPr>
          <a:xfrm>
            <a:off x="193964" y="4956436"/>
            <a:ext cx="11775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Attualmente esistono device di 4^ generazione caratterizzati da maggior disponibilità di nicotina ( dalla forma pura al sale di nicotina ) e minor componente di vapore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Inizialmente propagandate come valido ausilio alla cessazione del fumo, i dati di letteratura più recente sembrano far propendere per un piccolo contributo alla cessazione dell’abitudine tabagica specie mediante l’uso di device con nicotina e se associate a supporto psicologico.</a:t>
            </a:r>
          </a:p>
        </p:txBody>
      </p:sp>
    </p:spTree>
    <p:extLst>
      <p:ext uri="{BB962C8B-B14F-4D97-AF65-F5344CB8AC3E}">
        <p14:creationId xmlns:p14="http://schemas.microsoft.com/office/powerpoint/2010/main" val="156571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33E34E6-AD6F-4D25-9D48-FB4D4BA5FBDF}"/>
              </a:ext>
            </a:extLst>
          </p:cNvPr>
          <p:cNvCxnSpPr/>
          <p:nvPr/>
        </p:nvCxnSpPr>
        <p:spPr>
          <a:xfrm>
            <a:off x="0" y="119964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3245AB96-C9EC-4202-8566-9725E32B34EA}"/>
              </a:ext>
            </a:extLst>
          </p:cNvPr>
          <p:cNvSpPr/>
          <p:nvPr/>
        </p:nvSpPr>
        <p:spPr>
          <a:xfrm>
            <a:off x="193964" y="446944"/>
            <a:ext cx="550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latin typeface="+mj-lt"/>
                <a:ea typeface="+mj-ea"/>
                <a:cs typeface="+mj-cs"/>
              </a:rPr>
              <a:t>LA PREVENZIONE PRIMARIA TRA OSPEDALE E TERRITORIO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481FBF4-571E-5A43-A32C-4D461BE5113A}"/>
              </a:ext>
            </a:extLst>
          </p:cNvPr>
          <p:cNvSpPr/>
          <p:nvPr/>
        </p:nvSpPr>
        <p:spPr>
          <a:xfrm>
            <a:off x="3379127" y="1417213"/>
            <a:ext cx="904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Sigaretta elettronica </a:t>
            </a:r>
            <a:r>
              <a:rPr lang="it-IT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( SE  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67B7005-F39C-E145-BFB4-D1E4D755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0" y="2143226"/>
            <a:ext cx="3369924" cy="305964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52D8FA-9678-814B-A5CD-598ED10B0E68}"/>
              </a:ext>
            </a:extLst>
          </p:cNvPr>
          <p:cNvSpPr txBox="1"/>
          <p:nvPr/>
        </p:nvSpPr>
        <p:spPr>
          <a:xfrm>
            <a:off x="3867752" y="2399290"/>
            <a:ext cx="8071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Una metanalisi inglese del 2021 ha evidenziato che tra coloro che smettevano di fumare tabacco nel 80% dei casi continuava a fumare la se  e tra quelli che non riuscivano nel 25% dei casi divenivano doppi utilizzatori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Nel tempo il tasso di ricaduta all’uso della sigaretta tradizionale mediante l’uso di se è doppio rispetto all’uso di altri approcci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Molti studi propongono cautela nell’uso della se nelle donne in corso di gravidanza al fine di ridurre l’uso della sigaretta tradizionale 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9C75DE-EAE8-4C40-9755-C41D6A9D4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48" y="0"/>
            <a:ext cx="1937851" cy="119964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E8AD1F-5E38-2445-9E18-0067B4C5E521}"/>
              </a:ext>
            </a:extLst>
          </p:cNvPr>
          <p:cNvSpPr txBox="1"/>
          <p:nvPr/>
        </p:nvSpPr>
        <p:spPr>
          <a:xfrm>
            <a:off x="398610" y="5479180"/>
            <a:ext cx="1133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OMS….SIGARETTA ELETTRONICA E ADOLESCENTI….i rischi legati a questi dispositivi sono diversi, in particolare per gli adolescenti, che hanno un’elevatissima incidenza di dipendenza da nicotina, una maggiore vulnerabilità ai danni polmonari e potenziali effetti dannosi sulle funzioni cognitive</a:t>
            </a:r>
          </a:p>
        </p:txBody>
      </p:sp>
    </p:spTree>
    <p:extLst>
      <p:ext uri="{BB962C8B-B14F-4D97-AF65-F5344CB8AC3E}">
        <p14:creationId xmlns:p14="http://schemas.microsoft.com/office/powerpoint/2010/main" val="313103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33E34E6-AD6F-4D25-9D48-FB4D4BA5FBDF}"/>
              </a:ext>
            </a:extLst>
          </p:cNvPr>
          <p:cNvCxnSpPr/>
          <p:nvPr/>
        </p:nvCxnSpPr>
        <p:spPr>
          <a:xfrm>
            <a:off x="0" y="119964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3245AB96-C9EC-4202-8566-9725E32B34EA}"/>
              </a:ext>
            </a:extLst>
          </p:cNvPr>
          <p:cNvSpPr/>
          <p:nvPr/>
        </p:nvSpPr>
        <p:spPr>
          <a:xfrm>
            <a:off x="193964" y="446944"/>
            <a:ext cx="550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latin typeface="+mj-lt"/>
                <a:ea typeface="+mj-ea"/>
                <a:cs typeface="+mj-cs"/>
              </a:rPr>
              <a:t>LA PREVENZIONE PRIMARIA TRA OSPEDALE E TERRITORIO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F8B8AD-CD4D-456B-8091-88BE4DD5D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5"/>
          <a:stretch/>
        </p:blipFill>
        <p:spPr>
          <a:xfrm>
            <a:off x="10557164" y="13874"/>
            <a:ext cx="1634836" cy="11739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CFFE8BF-0BBC-E245-AF67-5ECD9EDAD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2521343"/>
            <a:ext cx="4667596" cy="34282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5984B02-44F6-EF4C-AD9D-0E0D332AEAB1}"/>
              </a:ext>
            </a:extLst>
          </p:cNvPr>
          <p:cNvSpPr/>
          <p:nvPr/>
        </p:nvSpPr>
        <p:spPr>
          <a:xfrm>
            <a:off x="3592487" y="1484098"/>
            <a:ext cx="904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Inquinamento atmosferico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B49DF7-B01D-3644-AA3F-89432FA35DB8}"/>
              </a:ext>
            </a:extLst>
          </p:cNvPr>
          <p:cNvSpPr txBox="1"/>
          <p:nvPr/>
        </p:nvSpPr>
        <p:spPr>
          <a:xfrm>
            <a:off x="4861560" y="2237068"/>
            <a:ext cx="696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Miscela complessa di sostanze nocive gassose ( monossido, ossido di azoto,  ozono, ammoniaca…) e di particolato specie di diametro inferiore ai 2,5 micrometri ( PM2,5 )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783C74-3617-9A42-994B-384D939EEBA8}"/>
              </a:ext>
            </a:extLst>
          </p:cNvPr>
          <p:cNvSpPr txBox="1"/>
          <p:nvPr/>
        </p:nvSpPr>
        <p:spPr>
          <a:xfrm>
            <a:off x="5181600" y="3641253"/>
            <a:ext cx="6644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it-IT" dirty="0"/>
              <a:t>Un’esposizione prolungata ai PM2,5, in particolare attraverso fenomeni di stress ossidativo, infiammatori e protrombotici è in grado di promuovere nel tempo fattori di rischio cardiometabolici e di aterosclerosi coronarica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/>
              <a:t>Un’esposizione a breve termine, invece, in soggetti con malattia coronarica nota, può portare ad eventi coronarici acuti rendendo la placca vulnerabile</a:t>
            </a:r>
          </a:p>
        </p:txBody>
      </p:sp>
    </p:spTree>
    <p:extLst>
      <p:ext uri="{BB962C8B-B14F-4D97-AF65-F5344CB8AC3E}">
        <p14:creationId xmlns:p14="http://schemas.microsoft.com/office/powerpoint/2010/main" val="407502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33E34E6-AD6F-4D25-9D48-FB4D4BA5FBDF}"/>
              </a:ext>
            </a:extLst>
          </p:cNvPr>
          <p:cNvCxnSpPr/>
          <p:nvPr/>
        </p:nvCxnSpPr>
        <p:spPr>
          <a:xfrm>
            <a:off x="0" y="119964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3245AB96-C9EC-4202-8566-9725E32B34EA}"/>
              </a:ext>
            </a:extLst>
          </p:cNvPr>
          <p:cNvSpPr/>
          <p:nvPr/>
        </p:nvSpPr>
        <p:spPr>
          <a:xfrm>
            <a:off x="193964" y="446944"/>
            <a:ext cx="550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latin typeface="+mj-lt"/>
                <a:ea typeface="+mj-ea"/>
                <a:cs typeface="+mj-cs"/>
              </a:rPr>
              <a:t>LA PREVENZIONE PRIMARIA TRA OSPEDALE E TERRITORIO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F8B8AD-CD4D-456B-8091-88BE4DD5D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5"/>
          <a:stretch/>
        </p:blipFill>
        <p:spPr>
          <a:xfrm>
            <a:off x="10557164" y="13874"/>
            <a:ext cx="1634836" cy="117391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481FBF4-571E-5A43-A32C-4D461BE5113A}"/>
              </a:ext>
            </a:extLst>
          </p:cNvPr>
          <p:cNvSpPr/>
          <p:nvPr/>
        </p:nvSpPr>
        <p:spPr>
          <a:xfrm>
            <a:off x="2948782" y="1321404"/>
            <a:ext cx="904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Bere vino con moderazione fa bene oppure no 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3002AA-B597-BD45-B2F3-CD6FF2E92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789" y="-1661781"/>
            <a:ext cx="2302510" cy="129211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CA70695-62AB-F141-A66F-F47D19B3A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967735"/>
            <a:ext cx="2064761" cy="21470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67A4E-C6D0-F743-A219-180CC6B0AF28}"/>
              </a:ext>
            </a:extLst>
          </p:cNvPr>
          <p:cNvSpPr txBox="1"/>
          <p:nvPr/>
        </p:nvSpPr>
        <p:spPr>
          <a:xfrm>
            <a:off x="3733484" y="2089493"/>
            <a:ext cx="6797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Il concetto di DRINK come espressione del consumo di alcool</a:t>
            </a:r>
          </a:p>
          <a:p>
            <a:r>
              <a:rPr lang="it-IT" b="1" dirty="0">
                <a:solidFill>
                  <a:srgbClr val="0070C0"/>
                </a:solidFill>
              </a:rPr>
              <a:t>1 drink ( 10-13 gr di alcool ) equivale a: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1 bicchiere di vino 150 ml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1 lattina di birra 330 ml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40 mg di superalcolici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/>
          </a:p>
          <a:p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9D22E1-2E58-FF4A-AAA3-CB19469FE330}"/>
              </a:ext>
            </a:extLst>
          </p:cNvPr>
          <p:cNvSpPr txBox="1"/>
          <p:nvPr/>
        </p:nvSpPr>
        <p:spPr>
          <a:xfrm>
            <a:off x="975360" y="4263174"/>
            <a:ext cx="11018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Si definisce consumo moderato l’assunzione di 2,3 drink die per l’uomo e di 1,2 drink die per la donna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Il consumo moderato di alcolici rappresenta un buon compromesso tra riduzione del rischio cardiovascolare ed incidenza di tumori ( alte vie digestive, respiratorie, colon-retto, </a:t>
            </a:r>
            <a:r>
              <a:rPr lang="it-IT" u="sng" dirty="0"/>
              <a:t>mammella</a:t>
            </a:r>
            <a:r>
              <a:rPr lang="it-IT" dirty="0"/>
              <a:t>/ emorragie 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L’effetto protettivo sul rischio cardiovascolare e coronarico si manifesta anche per consumi maggiori di DRINK 4,5 die sia in termini di prevenzione primaria che secondaria, ma non altrettanto sul rischio di ictus ( probabilmente per l’aumentata incidenza di emorragie )  e sulla comparsa di fibrillazione atriale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L’effetto protettivo sembrerebbe esplicarsi mediante un incremento del C-HDL, un’azione antinfiammatoria mediante riduzione della PCR ed una maggiore sensibilità all’insulina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Non sembrerebbe esserci una maggior protezione in funzione del tipo di alcolico assunto ( vino vs birra… 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286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33E34E6-AD6F-4D25-9D48-FB4D4BA5FBDF}"/>
              </a:ext>
            </a:extLst>
          </p:cNvPr>
          <p:cNvCxnSpPr/>
          <p:nvPr/>
        </p:nvCxnSpPr>
        <p:spPr>
          <a:xfrm>
            <a:off x="0" y="119964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3245AB96-C9EC-4202-8566-9725E32B34EA}"/>
              </a:ext>
            </a:extLst>
          </p:cNvPr>
          <p:cNvSpPr/>
          <p:nvPr/>
        </p:nvSpPr>
        <p:spPr>
          <a:xfrm>
            <a:off x="193964" y="446944"/>
            <a:ext cx="550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latin typeface="+mj-lt"/>
                <a:ea typeface="+mj-ea"/>
                <a:cs typeface="+mj-cs"/>
              </a:rPr>
              <a:t>LA PREVENZIONE PRIMARIA TRA OSPEDALE E TERRITORIO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F8B8AD-CD4D-456B-8091-88BE4DD5D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5"/>
          <a:stretch/>
        </p:blipFill>
        <p:spPr>
          <a:xfrm>
            <a:off x="10557164" y="13874"/>
            <a:ext cx="1634836" cy="11739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D3002AA-B597-BD45-B2F3-CD6FF2E92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789" y="-1661781"/>
            <a:ext cx="2302510" cy="129211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1600528-E1B1-DF49-BAC3-06E77B16A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8" y="1554103"/>
            <a:ext cx="5266395" cy="499210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06B9A8C-E301-FF45-BF61-77ECC48D5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632" y="1911181"/>
            <a:ext cx="1524000" cy="22225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CA70695-62AB-F141-A66F-F47D19B3A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94" y="4868924"/>
            <a:ext cx="1612987" cy="16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1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884</Words>
  <Application>Microsoft Macintosh PowerPoint</Application>
  <PresentationFormat>Widescreen</PresentationFormat>
  <Paragraphs>104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Apple Chancery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Relazione</dc:title>
  <dc:creator>Federica</dc:creator>
  <cp:lastModifiedBy>Microsoft Office User</cp:lastModifiedBy>
  <cp:revision>127</cp:revision>
  <dcterms:created xsi:type="dcterms:W3CDTF">2023-04-17T08:40:36Z</dcterms:created>
  <dcterms:modified xsi:type="dcterms:W3CDTF">2023-06-02T16:55:52Z</dcterms:modified>
</cp:coreProperties>
</file>